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Bold" charset="1" panose="00000800000000000000"/>
      <p:regular r:id="rId16"/>
    </p:embeddedFont>
    <p:embeddedFont>
      <p:font typeface="Computer Says No" charset="1" panose="00000400000000000000"/>
      <p:regular r:id="rId17"/>
    </p:embeddedFont>
    <p:embeddedFont>
      <p:font typeface="Poppins Light" charset="1" panose="00000400000000000000"/>
      <p:regular r:id="rId18"/>
    </p:embeddedFont>
    <p:embeddedFont>
      <p:font typeface="Poppins" charset="1" panose="00000500000000000000"/>
      <p:regular r:id="rId19"/>
    </p:embeddedFont>
    <p:embeddedFont>
      <p:font typeface="Neue Machina Ultra-Bold" charset="1" panose="00000900000000000000"/>
      <p:regular r:id="rId20"/>
    </p:embeddedFont>
    <p:embeddedFont>
      <p:font typeface="Montserrat" charset="1" panose="00000500000000000000"/>
      <p:regular r:id="rId21"/>
    </p:embeddedFont>
    <p:embeddedFont>
      <p:font typeface="Montserrat Medium" charset="1" panose="000006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5.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3.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1.pn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png" Type="http://schemas.openxmlformats.org/officeDocument/2006/relationships/image"/><Relationship Id="rId5" Target="../media/image11.png" Type="http://schemas.openxmlformats.org/officeDocument/2006/relationships/image"/><Relationship Id="rId6"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1028700" y="7640161"/>
            <a:ext cx="8401810" cy="1436008"/>
          </a:xfrm>
          <a:prstGeom prst="rect">
            <a:avLst/>
          </a:prstGeom>
        </p:spPr>
        <p:txBody>
          <a:bodyPr anchor="t" rtlCol="false" tIns="0" lIns="0" bIns="0" rIns="0">
            <a:spAutoFit/>
          </a:bodyPr>
          <a:lstStyle/>
          <a:p>
            <a:pPr algn="ctr">
              <a:lnSpc>
                <a:spcPts val="3799"/>
              </a:lnSpc>
            </a:pPr>
            <a:r>
              <a:rPr lang="en-US" sz="2714">
                <a:solidFill>
                  <a:srgbClr val="000000"/>
                </a:solidFill>
                <a:latin typeface="Poppins Bold"/>
              </a:rPr>
              <a:t>By : Mohammad_Aljabali , Mahmoud_Haddad</a:t>
            </a:r>
          </a:p>
          <a:p>
            <a:pPr algn="ctr">
              <a:lnSpc>
                <a:spcPts val="3799"/>
              </a:lnSpc>
            </a:pPr>
            <a:r>
              <a:rPr lang="en-US" sz="2714">
                <a:solidFill>
                  <a:srgbClr val="000000"/>
                </a:solidFill>
                <a:latin typeface="Poppins Bold"/>
              </a:rPr>
              <a:t>Mohammad_ALenabey</a:t>
            </a:r>
          </a:p>
          <a:p>
            <a:pPr algn="ctr">
              <a:lnSpc>
                <a:spcPts val="3799"/>
              </a:lnSpc>
            </a:pP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427808" y="4463168"/>
            <a:ext cx="8127324" cy="2520605"/>
          </a:xfrm>
          <a:prstGeom prst="rect">
            <a:avLst/>
          </a:prstGeom>
        </p:spPr>
        <p:txBody>
          <a:bodyPr anchor="t" rtlCol="false" tIns="0" lIns="0" bIns="0" rIns="0">
            <a:spAutoFit/>
          </a:bodyPr>
          <a:lstStyle/>
          <a:p>
            <a:pPr algn="ctr">
              <a:lnSpc>
                <a:spcPts val="17048"/>
              </a:lnSpc>
            </a:pPr>
            <a:r>
              <a:rPr lang="en-US" sz="23677">
                <a:solidFill>
                  <a:srgbClr val="000000"/>
                </a:solidFill>
                <a:latin typeface="Computer Says No"/>
              </a:rPr>
              <a:t>PROJECT</a:t>
            </a:r>
          </a:p>
        </p:txBody>
      </p:sp>
      <p:sp>
        <p:nvSpPr>
          <p:cNvPr name="TextBox 10" id="10"/>
          <p:cNvSpPr txBox="true"/>
          <p:nvPr/>
        </p:nvSpPr>
        <p:spPr>
          <a:xfrm rot="0">
            <a:off x="2850925" y="3372520"/>
            <a:ext cx="7103952" cy="771668"/>
          </a:xfrm>
          <a:prstGeom prst="rect">
            <a:avLst/>
          </a:prstGeom>
        </p:spPr>
        <p:txBody>
          <a:bodyPr anchor="t" rtlCol="false" tIns="0" lIns="0" bIns="0" rIns="0">
            <a:spAutoFit/>
          </a:bodyPr>
          <a:lstStyle/>
          <a:p>
            <a:pPr algn="ctr">
              <a:lnSpc>
                <a:spcPts val="5147"/>
              </a:lnSpc>
            </a:pPr>
            <a:r>
              <a:rPr lang="en-US" sz="7148">
                <a:solidFill>
                  <a:srgbClr val="000000"/>
                </a:solidFill>
                <a:latin typeface="Computer Says No"/>
              </a:rPr>
              <a:t>MACHINE LEARNING</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000000"/>
                </a:solidFill>
                <a:latin typeface="Computer Says No"/>
              </a:rPr>
              <a:t>THANK YOU!</a:t>
            </a:r>
          </a:p>
        </p:txBody>
      </p:sp>
      <p:sp>
        <p:nvSpPr>
          <p:cNvPr name="Freeform 7" id="7"/>
          <p:cNvSpPr/>
          <p:nvPr/>
        </p:nvSpPr>
        <p:spPr>
          <a:xfrm flipH="false" flipV="false" rot="0">
            <a:off x="9144000" y="350205"/>
            <a:ext cx="8001878" cy="8071895"/>
          </a:xfrm>
          <a:custGeom>
            <a:avLst/>
            <a:gdLst/>
            <a:ahLst/>
            <a:cxnLst/>
            <a:rect r="r" b="b" t="t" l="l"/>
            <a:pathLst>
              <a:path h="8071895" w="8001878">
                <a:moveTo>
                  <a:pt x="0" y="0"/>
                </a:moveTo>
                <a:lnTo>
                  <a:pt x="8001878" y="0"/>
                </a:lnTo>
                <a:lnTo>
                  <a:pt x="8001878" y="8071895"/>
                </a:lnTo>
                <a:lnTo>
                  <a:pt x="0" y="8071895"/>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10" id="10"/>
          <p:cNvSpPr/>
          <p:nvPr/>
        </p:nvSpPr>
        <p:spPr>
          <a:xfrm flipH="false" flipV="false" rot="0">
            <a:off x="-3820900" y="-1297543"/>
            <a:ext cx="4171532" cy="3569725"/>
          </a:xfrm>
          <a:custGeom>
            <a:avLst/>
            <a:gdLst/>
            <a:ahLst/>
            <a:cxnLst/>
            <a:rect r="r" b="b" t="t" l="l"/>
            <a:pathLst>
              <a:path h="3569725" w="4171532">
                <a:moveTo>
                  <a:pt x="0" y="0"/>
                </a:moveTo>
                <a:lnTo>
                  <a:pt x="4171531" y="0"/>
                </a:lnTo>
                <a:lnTo>
                  <a:pt x="4171531" y="3569725"/>
                </a:lnTo>
                <a:lnTo>
                  <a:pt x="0" y="3569725"/>
                </a:lnTo>
                <a:lnTo>
                  <a:pt x="0" y="0"/>
                </a:lnTo>
                <a:close/>
              </a:path>
            </a:pathLst>
          </a:custGeom>
          <a:blipFill>
            <a:blip r:embed="rId5"/>
            <a:stretch>
              <a:fillRect l="0" t="0" r="0" b="0"/>
            </a:stretch>
          </a:blipFill>
        </p:spPr>
      </p:sp>
      <p:sp>
        <p:nvSpPr>
          <p:cNvPr name="TextBox 11" id="11"/>
          <p:cNvSpPr txBox="true"/>
          <p:nvPr/>
        </p:nvSpPr>
        <p:spPr>
          <a:xfrm rot="0">
            <a:off x="4661971" y="8869239"/>
            <a:ext cx="13626029" cy="1093834"/>
          </a:xfrm>
          <a:prstGeom prst="rect">
            <a:avLst/>
          </a:prstGeom>
        </p:spPr>
        <p:txBody>
          <a:bodyPr anchor="t" rtlCol="false" tIns="0" lIns="0" bIns="0" rIns="0">
            <a:spAutoFit/>
          </a:bodyPr>
          <a:lstStyle/>
          <a:p>
            <a:pPr algn="ctr">
              <a:lnSpc>
                <a:spcPts val="4284"/>
              </a:lnSpc>
              <a:spcBef>
                <a:spcPct val="0"/>
              </a:spcBef>
            </a:pPr>
            <a:r>
              <a:rPr lang="en-US" sz="3060">
                <a:solidFill>
                  <a:srgbClr val="FFFFFF"/>
                </a:solidFill>
                <a:latin typeface="Poppins"/>
              </a:rPr>
              <a:t>By: Mohammad_Aljabali, Mahmoud_Haddad, Mohammad_ALenabey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000000"/>
                </a:solidFill>
                <a:latin typeface="Computer Says No"/>
              </a:rPr>
              <a:t>TABLE OF CONTENTS</a:t>
            </a:r>
          </a:p>
        </p:txBody>
      </p:sp>
      <p:sp>
        <p:nvSpPr>
          <p:cNvPr name="TextBox 9" id="9"/>
          <p:cNvSpPr txBox="true"/>
          <p:nvPr/>
        </p:nvSpPr>
        <p:spPr>
          <a:xfrm rot="0">
            <a:off x="3006887" y="4342065"/>
            <a:ext cx="6125528" cy="3265534"/>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000000"/>
                </a:solidFill>
                <a:latin typeface="Poppins Light"/>
              </a:rPr>
              <a:t>Intro</a:t>
            </a:r>
          </a:p>
          <a:p>
            <a:pPr algn="l" marL="660796" indent="-330398" lvl="1">
              <a:lnSpc>
                <a:spcPts val="4284"/>
              </a:lnSpc>
              <a:buFont typeface="Arial"/>
              <a:buChar char="•"/>
            </a:pPr>
            <a:r>
              <a:rPr lang="en-US" sz="3060">
                <a:solidFill>
                  <a:srgbClr val="000000"/>
                </a:solidFill>
                <a:latin typeface="Poppins Light"/>
              </a:rPr>
              <a:t>Methodology</a:t>
            </a:r>
          </a:p>
          <a:p>
            <a:pPr algn="l" marL="660796" indent="-330398" lvl="1">
              <a:lnSpc>
                <a:spcPts val="4284"/>
              </a:lnSpc>
              <a:buFont typeface="Arial"/>
              <a:buChar char="•"/>
            </a:pPr>
            <a:r>
              <a:rPr lang="en-US" sz="3060">
                <a:solidFill>
                  <a:srgbClr val="000000"/>
                </a:solidFill>
                <a:latin typeface="Poppins Light"/>
              </a:rPr>
              <a:t>Grid Search</a:t>
            </a:r>
          </a:p>
          <a:p>
            <a:pPr algn="l" marL="660796" indent="-330398" lvl="1">
              <a:lnSpc>
                <a:spcPts val="4284"/>
              </a:lnSpc>
              <a:buFont typeface="Arial"/>
              <a:buChar char="•"/>
            </a:pPr>
            <a:r>
              <a:rPr lang="en-US" sz="3060">
                <a:solidFill>
                  <a:srgbClr val="000000"/>
                </a:solidFill>
                <a:latin typeface="Poppins Light"/>
              </a:rPr>
              <a:t>Workspace</a:t>
            </a:r>
          </a:p>
          <a:p>
            <a:pPr algn="l" marL="660796" indent="-330398" lvl="1">
              <a:lnSpc>
                <a:spcPts val="4284"/>
              </a:lnSpc>
              <a:buFont typeface="Arial"/>
              <a:buChar char="•"/>
            </a:pPr>
            <a:r>
              <a:rPr lang="en-US" sz="3060">
                <a:solidFill>
                  <a:srgbClr val="000000"/>
                </a:solidFill>
                <a:latin typeface="Poppins Light"/>
              </a:rPr>
              <a:t>comparison</a:t>
            </a:r>
          </a:p>
          <a:p>
            <a:pPr algn="l" marL="660796" indent="-330398" lvl="1">
              <a:lnSpc>
                <a:spcPts val="4284"/>
              </a:lnSpc>
              <a:buFont typeface="Arial"/>
              <a:buChar char="•"/>
            </a:pPr>
            <a:r>
              <a:rPr lang="en-US" sz="3060">
                <a:solidFill>
                  <a:srgbClr val="000000"/>
                </a:solidFill>
                <a:latin typeface="Poppins Light"/>
              </a:rPr>
              <a:t>Summary</a:t>
            </a:r>
          </a:p>
        </p:txBody>
      </p:sp>
      <p:sp>
        <p:nvSpPr>
          <p:cNvPr name="TextBox 10" id="10"/>
          <p:cNvSpPr txBox="true"/>
          <p:nvPr/>
        </p:nvSpPr>
        <p:spPr>
          <a:xfrm rot="0">
            <a:off x="9815392" y="4342065"/>
            <a:ext cx="738209" cy="3265534"/>
          </a:xfrm>
          <a:prstGeom prst="rect">
            <a:avLst/>
          </a:prstGeom>
        </p:spPr>
        <p:txBody>
          <a:bodyPr anchor="t" rtlCol="false" tIns="0" lIns="0" bIns="0" rIns="0">
            <a:spAutoFit/>
          </a:bodyPr>
          <a:lstStyle/>
          <a:p>
            <a:pPr algn="r">
              <a:lnSpc>
                <a:spcPts val="4284"/>
              </a:lnSpc>
            </a:pPr>
            <a:r>
              <a:rPr lang="en-US" sz="3060">
                <a:solidFill>
                  <a:srgbClr val="000000"/>
                </a:solidFill>
                <a:latin typeface="Poppins"/>
              </a:rPr>
              <a:t>01</a:t>
            </a:r>
          </a:p>
          <a:p>
            <a:pPr algn="r">
              <a:lnSpc>
                <a:spcPts val="4284"/>
              </a:lnSpc>
            </a:pPr>
            <a:r>
              <a:rPr lang="en-US" sz="3060">
                <a:solidFill>
                  <a:srgbClr val="000000"/>
                </a:solidFill>
                <a:latin typeface="Poppins"/>
              </a:rPr>
              <a:t>02</a:t>
            </a:r>
          </a:p>
          <a:p>
            <a:pPr algn="r">
              <a:lnSpc>
                <a:spcPts val="4284"/>
              </a:lnSpc>
            </a:pPr>
            <a:r>
              <a:rPr lang="en-US" sz="3060">
                <a:solidFill>
                  <a:srgbClr val="000000"/>
                </a:solidFill>
                <a:latin typeface="Poppins"/>
              </a:rPr>
              <a:t>03</a:t>
            </a:r>
          </a:p>
          <a:p>
            <a:pPr algn="r">
              <a:lnSpc>
                <a:spcPts val="4284"/>
              </a:lnSpc>
            </a:pPr>
            <a:r>
              <a:rPr lang="en-US" sz="3060">
                <a:solidFill>
                  <a:srgbClr val="000000"/>
                </a:solidFill>
                <a:latin typeface="Poppins"/>
              </a:rPr>
              <a:t>04</a:t>
            </a:r>
          </a:p>
          <a:p>
            <a:pPr algn="r">
              <a:lnSpc>
                <a:spcPts val="4284"/>
              </a:lnSpc>
            </a:pPr>
            <a:r>
              <a:rPr lang="en-US" sz="3060">
                <a:solidFill>
                  <a:srgbClr val="000000"/>
                </a:solidFill>
                <a:latin typeface="Poppins"/>
              </a:rPr>
              <a:t>05</a:t>
            </a:r>
          </a:p>
          <a:p>
            <a:pPr algn="r">
              <a:lnSpc>
                <a:spcPts val="4284"/>
              </a:lnSpc>
            </a:pPr>
            <a:r>
              <a:rPr lang="en-US" sz="3060">
                <a:solidFill>
                  <a:srgbClr val="000000"/>
                </a:solidFill>
                <a:latin typeface="Poppins"/>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A2FE5"/>
        </a:solidFill>
      </p:bgPr>
    </p:bg>
    <p:spTree>
      <p:nvGrpSpPr>
        <p:cNvPr id="1" name=""/>
        <p:cNvGrpSpPr/>
        <p:nvPr/>
      </p:nvGrpSpPr>
      <p:grpSpPr>
        <a:xfrm>
          <a:off x="0" y="0"/>
          <a:ext cx="0" cy="0"/>
          <a:chOff x="0" y="0"/>
          <a:chExt cx="0" cy="0"/>
        </a:xfrm>
      </p:grpSpPr>
      <p:sp>
        <p:nvSpPr>
          <p:cNvPr name="Freeform 2" id="2"/>
          <p:cNvSpPr/>
          <p:nvPr/>
        </p:nvSpPr>
        <p:spPr>
          <a:xfrm flipH="false" flipV="false" rot="-5595195">
            <a:off x="14940263" y="6757444"/>
            <a:ext cx="4997116" cy="4029932"/>
          </a:xfrm>
          <a:custGeom>
            <a:avLst/>
            <a:gdLst/>
            <a:ahLst/>
            <a:cxnLst/>
            <a:rect r="r" b="b" t="t" l="l"/>
            <a:pathLst>
              <a:path h="4029932" w="4997116">
                <a:moveTo>
                  <a:pt x="0" y="0"/>
                </a:moveTo>
                <a:lnTo>
                  <a:pt x="4997116" y="0"/>
                </a:lnTo>
                <a:lnTo>
                  <a:pt x="4997116" y="4029932"/>
                </a:lnTo>
                <a:lnTo>
                  <a:pt x="0" y="4029932"/>
                </a:lnTo>
                <a:lnTo>
                  <a:pt x="0" y="0"/>
                </a:lnTo>
                <a:close/>
              </a:path>
            </a:pathLst>
          </a:custGeom>
          <a:blipFill>
            <a:blip r:embed="rId2"/>
            <a:stretch>
              <a:fillRect l="0" t="0" r="0" b="0"/>
            </a:stretch>
          </a:blipFill>
        </p:spPr>
      </p:sp>
      <p:sp>
        <p:nvSpPr>
          <p:cNvPr name="AutoShape 3" id="3"/>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10222286">
            <a:off x="13924256" y="-965945"/>
            <a:ext cx="4997116" cy="4029932"/>
          </a:xfrm>
          <a:custGeom>
            <a:avLst/>
            <a:gdLst/>
            <a:ahLst/>
            <a:cxnLst/>
            <a:rect r="r" b="b" t="t" l="l"/>
            <a:pathLst>
              <a:path h="4029932" w="4997116">
                <a:moveTo>
                  <a:pt x="0" y="0"/>
                </a:moveTo>
                <a:lnTo>
                  <a:pt x="4997116" y="0"/>
                </a:lnTo>
                <a:lnTo>
                  <a:pt x="4997116" y="4029932"/>
                </a:lnTo>
                <a:lnTo>
                  <a:pt x="0" y="4029932"/>
                </a:lnTo>
                <a:lnTo>
                  <a:pt x="0" y="0"/>
                </a:lnTo>
                <a:close/>
              </a:path>
            </a:pathLst>
          </a:custGeom>
          <a:blipFill>
            <a:blip r:embed="rId2"/>
            <a:stretch>
              <a:fillRect l="0" t="0" r="0" b="0"/>
            </a:stretch>
          </a:blipFill>
        </p:spPr>
      </p:sp>
      <p:sp>
        <p:nvSpPr>
          <p:cNvPr name="TextBox 5" id="5"/>
          <p:cNvSpPr txBox="true"/>
          <p:nvPr/>
        </p:nvSpPr>
        <p:spPr>
          <a:xfrm rot="0">
            <a:off x="1028700" y="979839"/>
            <a:ext cx="7242648" cy="1158185"/>
          </a:xfrm>
          <a:prstGeom prst="rect">
            <a:avLst/>
          </a:prstGeom>
        </p:spPr>
        <p:txBody>
          <a:bodyPr anchor="t" rtlCol="false" tIns="0" lIns="0" bIns="0" rIns="0">
            <a:spAutoFit/>
          </a:bodyPr>
          <a:lstStyle/>
          <a:p>
            <a:pPr algn="ctr" marL="0" indent="0" lvl="0">
              <a:lnSpc>
                <a:spcPts val="2879"/>
              </a:lnSpc>
              <a:spcBef>
                <a:spcPct val="0"/>
              </a:spcBef>
            </a:pPr>
            <a:r>
              <a:rPr lang="en-US" sz="3999">
                <a:solidFill>
                  <a:srgbClr val="FFFFFF"/>
                </a:solidFill>
                <a:latin typeface="Computer Says No"/>
              </a:rPr>
              <a:t>EXPLORING GRADIENT BOOSTING REGRESSION, RANDOM FOREST REGRESSION, AND MULTIPLE LINEAR REGRESSION.</a:t>
            </a:r>
          </a:p>
        </p:txBody>
      </p:sp>
      <p:sp>
        <p:nvSpPr>
          <p:cNvPr name="TextBox 6" id="6"/>
          <p:cNvSpPr txBox="true"/>
          <p:nvPr/>
        </p:nvSpPr>
        <p:spPr>
          <a:xfrm rot="0">
            <a:off x="1578720" y="3715235"/>
            <a:ext cx="6920791" cy="2212005"/>
          </a:xfrm>
          <a:prstGeom prst="rect">
            <a:avLst/>
          </a:prstGeom>
        </p:spPr>
        <p:txBody>
          <a:bodyPr anchor="t" rtlCol="false" tIns="0" lIns="0" bIns="0" rIns="0">
            <a:spAutoFit/>
          </a:bodyPr>
          <a:lstStyle/>
          <a:p>
            <a:pPr algn="l">
              <a:lnSpc>
                <a:spcPts val="2503"/>
              </a:lnSpc>
            </a:pPr>
            <a:r>
              <a:rPr lang="en-US" sz="1788">
                <a:solidFill>
                  <a:srgbClr val="FFFFFF"/>
                </a:solidFill>
                <a:latin typeface="Poppins Light"/>
              </a:rPr>
              <a:t>Uses an ensemble of decision trees to improve predictive performance and robustness. Constructs multiple decision trees during training and averages their predictions.  Advantages: Handles large datasets well, reduces overfitting by averaging multiple trees, robust to noise.</a:t>
            </a:r>
          </a:p>
          <a:p>
            <a:pPr algn="l">
              <a:lnSpc>
                <a:spcPts val="2503"/>
              </a:lnSpc>
            </a:pPr>
            <a:r>
              <a:rPr lang="en-US" sz="1788">
                <a:solidFill>
                  <a:srgbClr val="FFFFFF"/>
                </a:solidFill>
                <a:latin typeface="Poppins Light"/>
              </a:rPr>
              <a:t>Disadvantages: Less interpretable than single decision trees, can be computationally intensive. </a:t>
            </a:r>
          </a:p>
        </p:txBody>
      </p:sp>
      <p:sp>
        <p:nvSpPr>
          <p:cNvPr name="TextBox 7" id="7"/>
          <p:cNvSpPr txBox="true"/>
          <p:nvPr/>
        </p:nvSpPr>
        <p:spPr>
          <a:xfrm rot="0">
            <a:off x="1578720" y="6493968"/>
            <a:ext cx="4832640" cy="400478"/>
          </a:xfrm>
          <a:prstGeom prst="rect">
            <a:avLst/>
          </a:prstGeom>
        </p:spPr>
        <p:txBody>
          <a:bodyPr anchor="t" rtlCol="false" tIns="0" lIns="0" bIns="0" rIns="0">
            <a:spAutoFit/>
          </a:bodyPr>
          <a:lstStyle/>
          <a:p>
            <a:pPr algn="l">
              <a:lnSpc>
                <a:spcPts val="3126"/>
              </a:lnSpc>
            </a:pPr>
            <a:r>
              <a:rPr lang="en-US" sz="2233">
                <a:solidFill>
                  <a:srgbClr val="FFFFFF"/>
                </a:solidFill>
                <a:latin typeface="Poppins Light"/>
              </a:rPr>
              <a:t>3) Gradient Boosting Regression</a:t>
            </a:r>
          </a:p>
        </p:txBody>
      </p:sp>
      <p:sp>
        <p:nvSpPr>
          <p:cNvPr name="TextBox 8" id="8"/>
          <p:cNvSpPr txBox="true"/>
          <p:nvPr/>
        </p:nvSpPr>
        <p:spPr>
          <a:xfrm rot="0">
            <a:off x="1578772" y="7185120"/>
            <a:ext cx="11005158" cy="2185335"/>
          </a:xfrm>
          <a:prstGeom prst="rect">
            <a:avLst/>
          </a:prstGeom>
        </p:spPr>
        <p:txBody>
          <a:bodyPr anchor="t" rtlCol="false" tIns="0" lIns="0" bIns="0" rIns="0">
            <a:spAutoFit/>
          </a:bodyPr>
          <a:lstStyle/>
          <a:p>
            <a:pPr algn="l">
              <a:lnSpc>
                <a:spcPts val="2923"/>
              </a:lnSpc>
            </a:pPr>
            <a:r>
              <a:rPr lang="en-US" sz="2088">
                <a:solidFill>
                  <a:srgbClr val="FFFFFF"/>
                </a:solidFill>
                <a:latin typeface="Poppins Light"/>
              </a:rPr>
              <a:t>Combines predictions from multiple weak learners (usually decision trees) to produce a strong predictive model Sequentially adds models to correct errors of previous models . </a:t>
            </a:r>
          </a:p>
          <a:p>
            <a:pPr algn="l">
              <a:lnSpc>
                <a:spcPts val="2923"/>
              </a:lnSpc>
            </a:pPr>
            <a:r>
              <a:rPr lang="en-US" sz="2088">
                <a:solidFill>
                  <a:srgbClr val="FFFFFF"/>
                </a:solidFill>
                <a:latin typeface="Poppins Light"/>
              </a:rPr>
              <a:t>Advantages: High accuracy, handles overfitting through regularization, works well with complex data.</a:t>
            </a:r>
          </a:p>
          <a:p>
            <a:pPr algn="l">
              <a:lnSpc>
                <a:spcPts val="2923"/>
              </a:lnSpc>
            </a:pPr>
            <a:r>
              <a:rPr lang="en-US" sz="2088">
                <a:solidFill>
                  <a:srgbClr val="FFFFFF"/>
                </a:solidFill>
                <a:latin typeface="Poppins Light"/>
              </a:rPr>
              <a:t>Disadvantages: Can be slow to train, sensitive to hyperparameters.</a:t>
            </a:r>
          </a:p>
        </p:txBody>
      </p:sp>
      <p:sp>
        <p:nvSpPr>
          <p:cNvPr name="TextBox 9" id="9"/>
          <p:cNvSpPr txBox="true"/>
          <p:nvPr/>
        </p:nvSpPr>
        <p:spPr>
          <a:xfrm rot="0">
            <a:off x="1578720" y="2886132"/>
            <a:ext cx="4832640" cy="400478"/>
          </a:xfrm>
          <a:prstGeom prst="rect">
            <a:avLst/>
          </a:prstGeom>
        </p:spPr>
        <p:txBody>
          <a:bodyPr anchor="t" rtlCol="false" tIns="0" lIns="0" bIns="0" rIns="0">
            <a:spAutoFit/>
          </a:bodyPr>
          <a:lstStyle/>
          <a:p>
            <a:pPr algn="l">
              <a:lnSpc>
                <a:spcPts val="3126"/>
              </a:lnSpc>
            </a:pPr>
            <a:r>
              <a:rPr lang="en-US" sz="2233">
                <a:solidFill>
                  <a:srgbClr val="FFFFFF"/>
                </a:solidFill>
                <a:latin typeface="Poppins Light"/>
              </a:rPr>
              <a:t> 1) Random Forest Regression</a:t>
            </a:r>
          </a:p>
        </p:txBody>
      </p:sp>
      <p:sp>
        <p:nvSpPr>
          <p:cNvPr name="TextBox 10" id="10"/>
          <p:cNvSpPr txBox="true"/>
          <p:nvPr/>
        </p:nvSpPr>
        <p:spPr>
          <a:xfrm rot="0">
            <a:off x="10036231" y="3053033"/>
            <a:ext cx="4832640" cy="400478"/>
          </a:xfrm>
          <a:prstGeom prst="rect">
            <a:avLst/>
          </a:prstGeom>
        </p:spPr>
        <p:txBody>
          <a:bodyPr anchor="t" rtlCol="false" tIns="0" lIns="0" bIns="0" rIns="0">
            <a:spAutoFit/>
          </a:bodyPr>
          <a:lstStyle/>
          <a:p>
            <a:pPr algn="l">
              <a:lnSpc>
                <a:spcPts val="3126"/>
              </a:lnSpc>
            </a:pPr>
            <a:r>
              <a:rPr lang="en-US" sz="2233">
                <a:solidFill>
                  <a:srgbClr val="FFFFFF"/>
                </a:solidFill>
                <a:latin typeface="Poppins Light"/>
              </a:rPr>
              <a:t> 2) Multiple Linear Regression</a:t>
            </a:r>
          </a:p>
        </p:txBody>
      </p:sp>
      <p:sp>
        <p:nvSpPr>
          <p:cNvPr name="TextBox 11" id="11"/>
          <p:cNvSpPr txBox="true"/>
          <p:nvPr/>
        </p:nvSpPr>
        <p:spPr>
          <a:xfrm rot="0">
            <a:off x="10036231" y="4060913"/>
            <a:ext cx="6920791" cy="2526330"/>
          </a:xfrm>
          <a:prstGeom prst="rect">
            <a:avLst/>
          </a:prstGeom>
        </p:spPr>
        <p:txBody>
          <a:bodyPr anchor="t" rtlCol="false" tIns="0" lIns="0" bIns="0" rIns="0">
            <a:spAutoFit/>
          </a:bodyPr>
          <a:lstStyle/>
          <a:p>
            <a:pPr algn="l">
              <a:lnSpc>
                <a:spcPts val="2503"/>
              </a:lnSpc>
            </a:pPr>
            <a:r>
              <a:rPr lang="en-US" sz="1788">
                <a:solidFill>
                  <a:srgbClr val="FFFFFF"/>
                </a:solidFill>
                <a:latin typeface="Poppins Light"/>
              </a:rPr>
              <a:t>Models the linear relationship between a dependent variable and multiple independent variables. Estimates coefficients to minimize the difference between predicted and actual values. </a:t>
            </a:r>
          </a:p>
          <a:p>
            <a:pPr algn="l">
              <a:lnSpc>
                <a:spcPts val="2503"/>
              </a:lnSpc>
            </a:pPr>
            <a:r>
              <a:rPr lang="en-US" sz="1788">
                <a:solidFill>
                  <a:srgbClr val="FFFFFF"/>
                </a:solidFill>
                <a:latin typeface="Poppins Light"/>
              </a:rPr>
              <a:t>Advantages: Simple to implement, easy to interpret coefficients, computationally efficient.</a:t>
            </a:r>
          </a:p>
          <a:p>
            <a:pPr algn="l">
              <a:lnSpc>
                <a:spcPts val="2503"/>
              </a:lnSpc>
            </a:pPr>
            <a:r>
              <a:rPr lang="en-US" sz="1788">
                <a:solidFill>
                  <a:srgbClr val="FFFFFF"/>
                </a:solidFill>
                <a:latin typeface="Poppins Light"/>
              </a:rPr>
              <a:t> Disadvantages: Assumes linearity, sensitive to outliers, multicollinearity issues.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207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490808" y="2977407"/>
            <a:ext cx="1461470" cy="1849961"/>
          </a:xfrm>
          <a:custGeom>
            <a:avLst/>
            <a:gdLst/>
            <a:ahLst/>
            <a:cxnLst/>
            <a:rect r="r" b="b" t="t" l="l"/>
            <a:pathLst>
              <a:path h="1849961" w="1461470">
                <a:moveTo>
                  <a:pt x="0" y="0"/>
                </a:moveTo>
                <a:lnTo>
                  <a:pt x="1461470" y="0"/>
                </a:lnTo>
                <a:lnTo>
                  <a:pt x="1461470"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2977407"/>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2977407"/>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390650"/>
            <a:ext cx="7678893" cy="881213"/>
          </a:xfrm>
          <a:prstGeom prst="rect">
            <a:avLst/>
          </a:prstGeom>
        </p:spPr>
        <p:txBody>
          <a:bodyPr anchor="t" rtlCol="false" tIns="0" lIns="0" bIns="0" rIns="0">
            <a:spAutoFit/>
          </a:bodyPr>
          <a:lstStyle/>
          <a:p>
            <a:pPr algn="ctr" marL="0" indent="0" lvl="0">
              <a:lnSpc>
                <a:spcPts val="5908"/>
              </a:lnSpc>
              <a:spcBef>
                <a:spcPct val="0"/>
              </a:spcBef>
            </a:pPr>
            <a:r>
              <a:rPr lang="en-US" sz="8205">
                <a:solidFill>
                  <a:srgbClr val="FFFFFF"/>
                </a:solidFill>
                <a:latin typeface="Neue Machina Ultra-Bold"/>
              </a:rPr>
              <a:t>Methodology</a:t>
            </a:r>
          </a:p>
        </p:txBody>
      </p:sp>
      <p:sp>
        <p:nvSpPr>
          <p:cNvPr name="TextBox 13" id="13"/>
          <p:cNvSpPr txBox="true"/>
          <p:nvPr/>
        </p:nvSpPr>
        <p:spPr>
          <a:xfrm rot="0">
            <a:off x="2907823" y="4992471"/>
            <a:ext cx="3289996" cy="881123"/>
          </a:xfrm>
          <a:prstGeom prst="rect">
            <a:avLst/>
          </a:prstGeom>
        </p:spPr>
        <p:txBody>
          <a:bodyPr anchor="t" rtlCol="false" tIns="0" lIns="0" bIns="0" rIns="0">
            <a:spAutoFit/>
          </a:bodyPr>
          <a:lstStyle/>
          <a:p>
            <a:pPr algn="ctr" marL="0" indent="0" lvl="0">
              <a:lnSpc>
                <a:spcPts val="3206"/>
              </a:lnSpc>
              <a:spcBef>
                <a:spcPct val="0"/>
              </a:spcBef>
            </a:pPr>
            <a:r>
              <a:rPr lang="en-US" sz="4454">
                <a:solidFill>
                  <a:srgbClr val="FFFFFF"/>
                </a:solidFill>
                <a:latin typeface="Computer Says No"/>
              </a:rPr>
              <a:t>Random Forest Regression</a:t>
            </a:r>
          </a:p>
        </p:txBody>
      </p:sp>
      <p:sp>
        <p:nvSpPr>
          <p:cNvPr name="TextBox 14" id="14"/>
          <p:cNvSpPr txBox="true"/>
          <p:nvPr/>
        </p:nvSpPr>
        <p:spPr>
          <a:xfrm rot="0">
            <a:off x="3034299" y="5992417"/>
            <a:ext cx="3037045" cy="3655378"/>
          </a:xfrm>
          <a:prstGeom prst="rect">
            <a:avLst/>
          </a:prstGeom>
        </p:spPr>
        <p:txBody>
          <a:bodyPr anchor="t" rtlCol="false" tIns="0" lIns="0" bIns="0" rIns="0">
            <a:spAutoFit/>
          </a:bodyPr>
          <a:lstStyle/>
          <a:p>
            <a:pPr algn="ctr">
              <a:lnSpc>
                <a:spcPts val="3249"/>
              </a:lnSpc>
            </a:pPr>
            <a:r>
              <a:rPr lang="en-US" sz="2005">
                <a:solidFill>
                  <a:srgbClr val="FFFFFF"/>
                </a:solidFill>
                <a:latin typeface="Montserrat"/>
              </a:rPr>
              <a:t>Random Forest Regression is an ensemble learning method that builds multiple decision trees and combines their predictions to improve accuracy and reduce overfitting.</a:t>
            </a:r>
          </a:p>
        </p:txBody>
      </p:sp>
      <p:sp>
        <p:nvSpPr>
          <p:cNvPr name="TextBox 15" id="15"/>
          <p:cNvSpPr txBox="true"/>
          <p:nvPr/>
        </p:nvSpPr>
        <p:spPr>
          <a:xfrm rot="0">
            <a:off x="7992823" y="5036918"/>
            <a:ext cx="3289996" cy="888492"/>
          </a:xfrm>
          <a:prstGeom prst="rect">
            <a:avLst/>
          </a:prstGeom>
        </p:spPr>
        <p:txBody>
          <a:bodyPr anchor="t" rtlCol="false" tIns="0" lIns="0" bIns="0" rIns="0">
            <a:spAutoFit/>
          </a:bodyPr>
          <a:lstStyle/>
          <a:p>
            <a:pPr algn="ctr" marL="0" indent="0" lvl="0">
              <a:lnSpc>
                <a:spcPts val="3294"/>
              </a:lnSpc>
              <a:spcBef>
                <a:spcPct val="0"/>
              </a:spcBef>
            </a:pPr>
            <a:r>
              <a:rPr lang="en-US" sz="4575">
                <a:solidFill>
                  <a:srgbClr val="FFFFFF"/>
                </a:solidFill>
                <a:latin typeface="Computer Says No"/>
              </a:rPr>
              <a:t>Multiple Linear Regression</a:t>
            </a:r>
          </a:p>
        </p:txBody>
      </p:sp>
      <p:sp>
        <p:nvSpPr>
          <p:cNvPr name="TextBox 16" id="16"/>
          <p:cNvSpPr txBox="true"/>
          <p:nvPr/>
        </p:nvSpPr>
        <p:spPr>
          <a:xfrm rot="0">
            <a:off x="12569671" y="5017868"/>
            <a:ext cx="3289996" cy="855726"/>
          </a:xfrm>
          <a:prstGeom prst="rect">
            <a:avLst/>
          </a:prstGeom>
        </p:spPr>
        <p:txBody>
          <a:bodyPr anchor="t" rtlCol="false" tIns="0" lIns="0" bIns="0" rIns="0">
            <a:spAutoFit/>
          </a:bodyPr>
          <a:lstStyle/>
          <a:p>
            <a:pPr algn="ctr" marL="0" indent="0" lvl="0">
              <a:lnSpc>
                <a:spcPts val="3132"/>
              </a:lnSpc>
              <a:spcBef>
                <a:spcPct val="0"/>
              </a:spcBef>
            </a:pPr>
            <a:r>
              <a:rPr lang="en-US" sz="4350">
                <a:solidFill>
                  <a:srgbClr val="FFFFFF"/>
                </a:solidFill>
                <a:latin typeface="Computer Says No"/>
              </a:rPr>
              <a:t> Gradient Boosting Regression</a:t>
            </a:r>
          </a:p>
        </p:txBody>
      </p:sp>
      <p:sp>
        <p:nvSpPr>
          <p:cNvPr name="TextBox 17" id="17"/>
          <p:cNvSpPr txBox="true"/>
          <p:nvPr/>
        </p:nvSpPr>
        <p:spPr>
          <a:xfrm rot="0">
            <a:off x="8030955" y="6174468"/>
            <a:ext cx="2902955" cy="3655378"/>
          </a:xfrm>
          <a:prstGeom prst="rect">
            <a:avLst/>
          </a:prstGeom>
        </p:spPr>
        <p:txBody>
          <a:bodyPr anchor="t" rtlCol="false" tIns="0" lIns="0" bIns="0" rIns="0">
            <a:spAutoFit/>
          </a:bodyPr>
          <a:lstStyle/>
          <a:p>
            <a:pPr algn="ctr">
              <a:lnSpc>
                <a:spcPts val="3249"/>
              </a:lnSpc>
            </a:pPr>
            <a:r>
              <a:rPr lang="en-US" sz="2005">
                <a:solidFill>
                  <a:srgbClr val="FFFFFF"/>
                </a:solidFill>
                <a:latin typeface="Montserrat"/>
              </a:rPr>
              <a:t>Multiple Linear Regression is a statistical technique used to model the relationship between one dependent variable and two or more independent variables.</a:t>
            </a:r>
          </a:p>
        </p:txBody>
      </p:sp>
      <p:sp>
        <p:nvSpPr>
          <p:cNvPr name="TextBox 18" id="18"/>
          <p:cNvSpPr txBox="true"/>
          <p:nvPr/>
        </p:nvSpPr>
        <p:spPr>
          <a:xfrm rot="0">
            <a:off x="12696146" y="5969681"/>
            <a:ext cx="3037045" cy="4064953"/>
          </a:xfrm>
          <a:prstGeom prst="rect">
            <a:avLst/>
          </a:prstGeom>
        </p:spPr>
        <p:txBody>
          <a:bodyPr anchor="t" rtlCol="false" tIns="0" lIns="0" bIns="0" rIns="0">
            <a:spAutoFit/>
          </a:bodyPr>
          <a:lstStyle/>
          <a:p>
            <a:pPr algn="ctr">
              <a:lnSpc>
                <a:spcPts val="3249"/>
              </a:lnSpc>
            </a:pPr>
            <a:r>
              <a:rPr lang="en-US" sz="2005">
                <a:solidFill>
                  <a:srgbClr val="FFFFFF"/>
                </a:solidFill>
                <a:latin typeface="Montserrat"/>
              </a:rPr>
              <a:t>Gradient Boosting Regression is an ensemble learning technique that builds a series of weak learners (usually decision trees) sequentially, where each tree corrects the errors of its predecessor.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5595195">
            <a:off x="15542795" y="6157071"/>
            <a:ext cx="4997116" cy="4029932"/>
          </a:xfrm>
          <a:custGeom>
            <a:avLst/>
            <a:gdLst/>
            <a:ahLst/>
            <a:cxnLst/>
            <a:rect r="r" b="b" t="t" l="l"/>
            <a:pathLst>
              <a:path h="4029932" w="4997116">
                <a:moveTo>
                  <a:pt x="0" y="0"/>
                </a:moveTo>
                <a:lnTo>
                  <a:pt x="4997115" y="0"/>
                </a:lnTo>
                <a:lnTo>
                  <a:pt x="4997115" y="4029932"/>
                </a:lnTo>
                <a:lnTo>
                  <a:pt x="0" y="4029932"/>
                </a:lnTo>
                <a:lnTo>
                  <a:pt x="0" y="0"/>
                </a:lnTo>
                <a:close/>
              </a:path>
            </a:pathLst>
          </a:custGeom>
          <a:blipFill>
            <a:blip r:embed="rId2"/>
            <a:stretch>
              <a:fillRect l="0" t="0" r="0" b="0"/>
            </a:stretch>
          </a:blipFill>
        </p:spPr>
      </p:sp>
      <p:sp>
        <p:nvSpPr>
          <p:cNvPr name="AutoShape 3" id="3"/>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10222286">
            <a:off x="13924256" y="-965945"/>
            <a:ext cx="4997116" cy="4029932"/>
          </a:xfrm>
          <a:custGeom>
            <a:avLst/>
            <a:gdLst/>
            <a:ahLst/>
            <a:cxnLst/>
            <a:rect r="r" b="b" t="t" l="l"/>
            <a:pathLst>
              <a:path h="4029932" w="4997116">
                <a:moveTo>
                  <a:pt x="0" y="0"/>
                </a:moveTo>
                <a:lnTo>
                  <a:pt x="4997116" y="0"/>
                </a:lnTo>
                <a:lnTo>
                  <a:pt x="4997116" y="4029932"/>
                </a:lnTo>
                <a:lnTo>
                  <a:pt x="0" y="4029932"/>
                </a:lnTo>
                <a:lnTo>
                  <a:pt x="0" y="0"/>
                </a:lnTo>
                <a:close/>
              </a:path>
            </a:pathLst>
          </a:custGeom>
          <a:blipFill>
            <a:blip r:embed="rId2"/>
            <a:stretch>
              <a:fillRect l="0" t="0" r="0" b="0"/>
            </a:stretch>
          </a:blipFill>
        </p:spPr>
      </p:sp>
      <p:sp>
        <p:nvSpPr>
          <p:cNvPr name="Freeform 5" id="5"/>
          <p:cNvSpPr/>
          <p:nvPr/>
        </p:nvSpPr>
        <p:spPr>
          <a:xfrm flipH="false" flipV="false" rot="0">
            <a:off x="6411360" y="3199360"/>
            <a:ext cx="4663988" cy="4198460"/>
          </a:xfrm>
          <a:custGeom>
            <a:avLst/>
            <a:gdLst/>
            <a:ahLst/>
            <a:cxnLst/>
            <a:rect r="r" b="b" t="t" l="l"/>
            <a:pathLst>
              <a:path h="4198460" w="4663988">
                <a:moveTo>
                  <a:pt x="0" y="0"/>
                </a:moveTo>
                <a:lnTo>
                  <a:pt x="4663989" y="0"/>
                </a:lnTo>
                <a:lnTo>
                  <a:pt x="4663989" y="4198460"/>
                </a:lnTo>
                <a:lnTo>
                  <a:pt x="0" y="4198460"/>
                </a:lnTo>
                <a:lnTo>
                  <a:pt x="0" y="0"/>
                </a:lnTo>
                <a:close/>
              </a:path>
            </a:pathLst>
          </a:custGeom>
          <a:blipFill>
            <a:blip r:embed="rId3"/>
            <a:stretch>
              <a:fillRect l="0" t="0" r="0" b="0"/>
            </a:stretch>
          </a:blipFill>
        </p:spPr>
      </p:sp>
      <p:sp>
        <p:nvSpPr>
          <p:cNvPr name="TextBox 6" id="6"/>
          <p:cNvSpPr txBox="true"/>
          <p:nvPr/>
        </p:nvSpPr>
        <p:spPr>
          <a:xfrm rot="0">
            <a:off x="1028700" y="970314"/>
            <a:ext cx="7242648" cy="399998"/>
          </a:xfrm>
          <a:prstGeom prst="rect">
            <a:avLst/>
          </a:prstGeom>
        </p:spPr>
        <p:txBody>
          <a:bodyPr anchor="t" rtlCol="false" tIns="0" lIns="0" bIns="0" rIns="0">
            <a:spAutoFit/>
          </a:bodyPr>
          <a:lstStyle/>
          <a:p>
            <a:pPr algn="ctr" marL="0" indent="0" lvl="0">
              <a:lnSpc>
                <a:spcPts val="2699"/>
              </a:lnSpc>
              <a:spcBef>
                <a:spcPct val="0"/>
              </a:spcBef>
            </a:pPr>
            <a:r>
              <a:rPr lang="en-US" sz="3749">
                <a:solidFill>
                  <a:srgbClr val="FFFFFF"/>
                </a:solidFill>
                <a:latin typeface="Neue Machina Ultra-Bold"/>
              </a:rPr>
              <a:t>Understanding Grid Search</a:t>
            </a:r>
          </a:p>
        </p:txBody>
      </p:sp>
      <p:sp>
        <p:nvSpPr>
          <p:cNvPr name="TextBox 7" id="7"/>
          <p:cNvSpPr txBox="true"/>
          <p:nvPr/>
        </p:nvSpPr>
        <p:spPr>
          <a:xfrm rot="0">
            <a:off x="1578720" y="3734285"/>
            <a:ext cx="6920791" cy="1878630"/>
          </a:xfrm>
          <a:prstGeom prst="rect">
            <a:avLst/>
          </a:prstGeom>
        </p:spPr>
        <p:txBody>
          <a:bodyPr anchor="t" rtlCol="false" tIns="0" lIns="0" bIns="0" rIns="0">
            <a:spAutoFit/>
          </a:bodyPr>
          <a:lstStyle/>
          <a:p>
            <a:pPr algn="l" marL="0" indent="0" lvl="0">
              <a:lnSpc>
                <a:spcPts val="2503"/>
              </a:lnSpc>
            </a:pPr>
            <a:r>
              <a:rPr lang="en-US" sz="1788">
                <a:solidFill>
                  <a:srgbClr val="FFFFFF"/>
                </a:solidFill>
                <a:latin typeface="Montserrat"/>
              </a:rPr>
              <a:t>Grid Search is a method for tuning hyperparameters that involves systematically searching for the best combination for a machine learning model.</a:t>
            </a:r>
          </a:p>
          <a:p>
            <a:pPr algn="l">
              <a:lnSpc>
                <a:spcPts val="2503"/>
              </a:lnSpc>
            </a:pPr>
            <a:r>
              <a:rPr lang="en-US" sz="1788">
                <a:solidFill>
                  <a:srgbClr val="FFFFFF"/>
                </a:solidFill>
                <a:latin typeface="Montserrat"/>
              </a:rPr>
              <a:t>This technique requires creating a grid of hyperparameter values and thoroughly assessing each combination to determine the most effective one.</a:t>
            </a:r>
          </a:p>
        </p:txBody>
      </p:sp>
      <p:sp>
        <p:nvSpPr>
          <p:cNvPr name="TextBox 8" id="8"/>
          <p:cNvSpPr txBox="true"/>
          <p:nvPr/>
        </p:nvSpPr>
        <p:spPr>
          <a:xfrm rot="0">
            <a:off x="1578720" y="6513018"/>
            <a:ext cx="4832640" cy="381428"/>
          </a:xfrm>
          <a:prstGeom prst="rect">
            <a:avLst/>
          </a:prstGeom>
        </p:spPr>
        <p:txBody>
          <a:bodyPr anchor="t" rtlCol="false" tIns="0" lIns="0" bIns="0" rIns="0">
            <a:spAutoFit/>
          </a:bodyPr>
          <a:lstStyle/>
          <a:p>
            <a:pPr algn="l">
              <a:lnSpc>
                <a:spcPts val="3126"/>
              </a:lnSpc>
            </a:pPr>
            <a:r>
              <a:rPr lang="en-US" sz="2233">
                <a:solidFill>
                  <a:srgbClr val="FFFFFF"/>
                </a:solidFill>
                <a:latin typeface="Montserrat Medium"/>
              </a:rPr>
              <a:t>3) Process:</a:t>
            </a:r>
          </a:p>
        </p:txBody>
      </p:sp>
      <p:sp>
        <p:nvSpPr>
          <p:cNvPr name="TextBox 9" id="9"/>
          <p:cNvSpPr txBox="true"/>
          <p:nvPr/>
        </p:nvSpPr>
        <p:spPr>
          <a:xfrm rot="0">
            <a:off x="1350610" y="7330410"/>
            <a:ext cx="6920738" cy="1564259"/>
          </a:xfrm>
          <a:prstGeom prst="rect">
            <a:avLst/>
          </a:prstGeom>
        </p:spPr>
        <p:txBody>
          <a:bodyPr anchor="t" rtlCol="false" tIns="0" lIns="0" bIns="0" rIns="0">
            <a:spAutoFit/>
          </a:bodyPr>
          <a:lstStyle/>
          <a:p>
            <a:pPr algn="l" marL="386462" indent="-193231" lvl="1">
              <a:lnSpc>
                <a:spcPts val="2506"/>
              </a:lnSpc>
              <a:buFont typeface="Arial"/>
              <a:buChar char="•"/>
            </a:pPr>
            <a:r>
              <a:rPr lang="en-US" sz="1790">
                <a:solidFill>
                  <a:srgbClr val="FFFFFF"/>
                </a:solidFill>
                <a:latin typeface="Montserrat"/>
              </a:rPr>
              <a:t>Grid Search systematically tests all potential hyperparameter combinations specified in the grid.</a:t>
            </a:r>
          </a:p>
          <a:p>
            <a:pPr algn="l">
              <a:lnSpc>
                <a:spcPts val="2506"/>
              </a:lnSpc>
            </a:pPr>
            <a:r>
              <a:rPr lang="en-US" sz="1790">
                <a:solidFill>
                  <a:srgbClr val="FFFFFF"/>
                </a:solidFill>
                <a:latin typeface="Montserrat"/>
              </a:rPr>
              <a:t>It then trains the model for each combination using cross-validation and assesses its performance based on a scoring metric.</a:t>
            </a:r>
          </a:p>
        </p:txBody>
      </p:sp>
      <p:sp>
        <p:nvSpPr>
          <p:cNvPr name="TextBox 10" id="10"/>
          <p:cNvSpPr txBox="true"/>
          <p:nvPr/>
        </p:nvSpPr>
        <p:spPr>
          <a:xfrm rot="0">
            <a:off x="1578720" y="2905182"/>
            <a:ext cx="4832640" cy="381428"/>
          </a:xfrm>
          <a:prstGeom prst="rect">
            <a:avLst/>
          </a:prstGeom>
        </p:spPr>
        <p:txBody>
          <a:bodyPr anchor="t" rtlCol="false" tIns="0" lIns="0" bIns="0" rIns="0">
            <a:spAutoFit/>
          </a:bodyPr>
          <a:lstStyle/>
          <a:p>
            <a:pPr algn="l">
              <a:lnSpc>
                <a:spcPts val="3126"/>
              </a:lnSpc>
            </a:pPr>
            <a:r>
              <a:rPr lang="en-US" sz="2233">
                <a:solidFill>
                  <a:srgbClr val="FFFFFF"/>
                </a:solidFill>
                <a:latin typeface="Montserrat Medium"/>
              </a:rPr>
              <a:t> 1) defenation</a:t>
            </a:r>
          </a:p>
        </p:txBody>
      </p:sp>
      <p:sp>
        <p:nvSpPr>
          <p:cNvPr name="TextBox 11" id="11"/>
          <p:cNvSpPr txBox="true"/>
          <p:nvPr/>
        </p:nvSpPr>
        <p:spPr>
          <a:xfrm rot="0">
            <a:off x="10036231" y="3072083"/>
            <a:ext cx="4832640" cy="381428"/>
          </a:xfrm>
          <a:prstGeom prst="rect">
            <a:avLst/>
          </a:prstGeom>
        </p:spPr>
        <p:txBody>
          <a:bodyPr anchor="t" rtlCol="false" tIns="0" lIns="0" bIns="0" rIns="0">
            <a:spAutoFit/>
          </a:bodyPr>
          <a:lstStyle/>
          <a:p>
            <a:pPr algn="l">
              <a:lnSpc>
                <a:spcPts val="3126"/>
              </a:lnSpc>
            </a:pPr>
            <a:r>
              <a:rPr lang="en-US" sz="2233">
                <a:solidFill>
                  <a:srgbClr val="FFFFFF"/>
                </a:solidFill>
                <a:latin typeface="Montserrat Medium"/>
              </a:rPr>
              <a:t> 2) Components</a:t>
            </a:r>
          </a:p>
        </p:txBody>
      </p:sp>
      <p:sp>
        <p:nvSpPr>
          <p:cNvPr name="TextBox 12" id="12"/>
          <p:cNvSpPr txBox="true"/>
          <p:nvPr/>
        </p:nvSpPr>
        <p:spPr>
          <a:xfrm rot="0">
            <a:off x="9800358" y="3734285"/>
            <a:ext cx="6920791" cy="1564305"/>
          </a:xfrm>
          <a:prstGeom prst="rect">
            <a:avLst/>
          </a:prstGeom>
        </p:spPr>
        <p:txBody>
          <a:bodyPr anchor="t" rtlCol="false" tIns="0" lIns="0" bIns="0" rIns="0">
            <a:spAutoFit/>
          </a:bodyPr>
          <a:lstStyle/>
          <a:p>
            <a:pPr algn="l" marL="386070" indent="-193035" lvl="1">
              <a:lnSpc>
                <a:spcPts val="2503"/>
              </a:lnSpc>
              <a:buFont typeface="Arial"/>
              <a:buChar char="•"/>
            </a:pPr>
            <a:r>
              <a:rPr lang="en-US" sz="1788">
                <a:solidFill>
                  <a:srgbClr val="FFFFFF"/>
                </a:solidFill>
                <a:latin typeface="Montserrat"/>
              </a:rPr>
              <a:t>Hyperparameters: Adjustable parameters that govern the behavior of a machine learning algorithm.</a:t>
            </a:r>
          </a:p>
          <a:p>
            <a:pPr algn="l" marL="386070" indent="-193035" lvl="1">
              <a:lnSpc>
                <a:spcPts val="2503"/>
              </a:lnSpc>
              <a:buFont typeface="Arial"/>
              <a:buChar char="•"/>
            </a:pPr>
            <a:r>
              <a:rPr lang="en-US" sz="1788">
                <a:solidFill>
                  <a:srgbClr val="FFFFFF"/>
                </a:solidFill>
                <a:latin typeface="Montserrat"/>
              </a:rPr>
              <a:t>Grid: A set of hyperparameter values specified for each hyperparameter of the model.</a:t>
            </a:r>
          </a:p>
          <a:p>
            <a:pPr algn="l">
              <a:lnSpc>
                <a:spcPts val="2503"/>
              </a:lnSpc>
            </a:pPr>
          </a:p>
        </p:txBody>
      </p:sp>
      <p:sp>
        <p:nvSpPr>
          <p:cNvPr name="TextBox 13" id="13"/>
          <p:cNvSpPr txBox="true"/>
          <p:nvPr/>
        </p:nvSpPr>
        <p:spPr>
          <a:xfrm rot="0">
            <a:off x="10036231" y="6513018"/>
            <a:ext cx="4832640" cy="771953"/>
          </a:xfrm>
          <a:prstGeom prst="rect">
            <a:avLst/>
          </a:prstGeom>
        </p:spPr>
        <p:txBody>
          <a:bodyPr anchor="t" rtlCol="false" tIns="0" lIns="0" bIns="0" rIns="0">
            <a:spAutoFit/>
          </a:bodyPr>
          <a:lstStyle/>
          <a:p>
            <a:pPr algn="l">
              <a:lnSpc>
                <a:spcPts val="3126"/>
              </a:lnSpc>
            </a:pPr>
            <a:r>
              <a:rPr lang="en-US" sz="2233">
                <a:solidFill>
                  <a:srgbClr val="FFFFFF"/>
                </a:solidFill>
                <a:latin typeface="Montserrat Medium"/>
              </a:rPr>
              <a:t> 2) Scoring Metric:</a:t>
            </a:r>
          </a:p>
          <a:p>
            <a:pPr algn="l">
              <a:lnSpc>
                <a:spcPts val="3126"/>
              </a:lnSpc>
            </a:pPr>
          </a:p>
        </p:txBody>
      </p:sp>
      <p:sp>
        <p:nvSpPr>
          <p:cNvPr name="TextBox 14" id="14"/>
          <p:cNvSpPr txBox="true"/>
          <p:nvPr/>
        </p:nvSpPr>
        <p:spPr>
          <a:xfrm rot="0">
            <a:off x="9502076" y="7213695"/>
            <a:ext cx="6920738" cy="1564259"/>
          </a:xfrm>
          <a:prstGeom prst="rect">
            <a:avLst/>
          </a:prstGeom>
        </p:spPr>
        <p:txBody>
          <a:bodyPr anchor="t" rtlCol="false" tIns="0" lIns="0" bIns="0" rIns="0">
            <a:spAutoFit/>
          </a:bodyPr>
          <a:lstStyle/>
          <a:p>
            <a:pPr algn="l" marL="386462" indent="-193231" lvl="1">
              <a:lnSpc>
                <a:spcPts val="2506"/>
              </a:lnSpc>
              <a:buFont typeface="Arial"/>
              <a:buChar char="•"/>
            </a:pPr>
            <a:r>
              <a:rPr lang="en-US" sz="1790">
                <a:solidFill>
                  <a:srgbClr val="FFFFFF"/>
                </a:solidFill>
                <a:latin typeface="Montserrat"/>
              </a:rPr>
              <a:t>Common scoring metrics include accuracy, precision, recall, F1-score, and mean squared error (MSE), depending on the type of problem (classification or regression).</a:t>
            </a:r>
          </a:p>
          <a:p>
            <a:pPr algn="l">
              <a:lnSpc>
                <a:spcPts val="250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1826732" y="4307837"/>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Freeform 6" id="6"/>
          <p:cNvSpPr/>
          <p:nvPr/>
        </p:nvSpPr>
        <p:spPr>
          <a:xfrm flipH="false" flipV="false" rot="0">
            <a:off x="-806552" y="-354907"/>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5"/>
            <a:stretch>
              <a:fillRect l="0" t="0" r="0" b="0"/>
            </a:stretch>
          </a:blipFill>
        </p:spPr>
      </p:sp>
      <p:sp>
        <p:nvSpPr>
          <p:cNvPr name="TextBox 7" id="7"/>
          <p:cNvSpPr txBox="true"/>
          <p:nvPr/>
        </p:nvSpPr>
        <p:spPr>
          <a:xfrm rot="0">
            <a:off x="4002686" y="1022152"/>
            <a:ext cx="11613435" cy="574631"/>
          </a:xfrm>
          <a:prstGeom prst="rect">
            <a:avLst/>
          </a:prstGeom>
        </p:spPr>
        <p:txBody>
          <a:bodyPr anchor="t" rtlCol="false" tIns="0" lIns="0" bIns="0" rIns="0">
            <a:spAutoFit/>
          </a:bodyPr>
          <a:lstStyle/>
          <a:p>
            <a:pPr algn="ctr" marL="0" indent="0" lvl="0">
              <a:lnSpc>
                <a:spcPts val="3861"/>
              </a:lnSpc>
              <a:spcBef>
                <a:spcPct val="0"/>
              </a:spcBef>
            </a:pPr>
            <a:r>
              <a:rPr lang="en-US" sz="5363">
                <a:solidFill>
                  <a:srgbClr val="FFFFFF"/>
                </a:solidFill>
                <a:latin typeface="Neue Machina Ultra-Bold"/>
              </a:rPr>
              <a:t>Job Salary Prediction Dataset:</a:t>
            </a:r>
          </a:p>
        </p:txBody>
      </p:sp>
      <p:sp>
        <p:nvSpPr>
          <p:cNvPr name="TextBox 8" id="8"/>
          <p:cNvSpPr txBox="true"/>
          <p:nvPr/>
        </p:nvSpPr>
        <p:spPr>
          <a:xfrm rot="0">
            <a:off x="2481235" y="5592118"/>
            <a:ext cx="7159631" cy="417021"/>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Montserrat"/>
              </a:rPr>
              <a:t>Age: The age of each professional in years.</a:t>
            </a:r>
          </a:p>
        </p:txBody>
      </p:sp>
      <p:grpSp>
        <p:nvGrpSpPr>
          <p:cNvPr name="Group 9" id="9"/>
          <p:cNvGrpSpPr/>
          <p:nvPr/>
        </p:nvGrpSpPr>
        <p:grpSpPr>
          <a:xfrm rot="0">
            <a:off x="1099694" y="5143500"/>
            <a:ext cx="1118450" cy="1068687"/>
            <a:chOff x="0" y="0"/>
            <a:chExt cx="1491267" cy="1424915"/>
          </a:xfrm>
        </p:grpSpPr>
        <p:sp>
          <p:nvSpPr>
            <p:cNvPr name="Freeform 10" id="10"/>
            <p:cNvSpPr/>
            <p:nvPr/>
          </p:nvSpPr>
          <p:spPr>
            <a:xfrm flipH="false" flipV="false" rot="0">
              <a:off x="0" y="195241"/>
              <a:ext cx="1491267" cy="1229674"/>
            </a:xfrm>
            <a:custGeom>
              <a:avLst/>
              <a:gdLst/>
              <a:ahLst/>
              <a:cxnLst/>
              <a:rect r="r" b="b" t="t" l="l"/>
              <a:pathLst>
                <a:path h="1229674" w="1491267">
                  <a:moveTo>
                    <a:pt x="0" y="0"/>
                  </a:moveTo>
                  <a:lnTo>
                    <a:pt x="1491267" y="0"/>
                  </a:lnTo>
                  <a:lnTo>
                    <a:pt x="1491267" y="1229674"/>
                  </a:lnTo>
                  <a:lnTo>
                    <a:pt x="0" y="1229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26549" y="285750"/>
              <a:ext cx="1122891" cy="997350"/>
            </a:xfrm>
            <a:prstGeom prst="rect">
              <a:avLst/>
            </a:prstGeom>
          </p:spPr>
          <p:txBody>
            <a:bodyPr anchor="t" rtlCol="false" tIns="0" lIns="0" bIns="0" rIns="0">
              <a:spAutoFit/>
            </a:bodyPr>
            <a:lstStyle/>
            <a:p>
              <a:pPr algn="ctr" marL="0" indent="0" lvl="0">
                <a:lnSpc>
                  <a:spcPts val="4563"/>
                </a:lnSpc>
                <a:spcBef>
                  <a:spcPct val="0"/>
                </a:spcBef>
              </a:pPr>
              <a:r>
                <a:rPr lang="en-US" sz="6337">
                  <a:solidFill>
                    <a:srgbClr val="FFFFFF"/>
                  </a:solidFill>
                  <a:latin typeface="Montserrat Medium"/>
                </a:rPr>
                <a:t>01</a:t>
              </a:r>
            </a:p>
          </p:txBody>
        </p:sp>
      </p:grpSp>
      <p:sp>
        <p:nvSpPr>
          <p:cNvPr name="TextBox 12" id="12"/>
          <p:cNvSpPr txBox="true"/>
          <p:nvPr/>
        </p:nvSpPr>
        <p:spPr>
          <a:xfrm rot="0">
            <a:off x="5336350" y="2119166"/>
            <a:ext cx="10469841" cy="1312371"/>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Montserrat"/>
              </a:rPr>
              <a:t>The Job Salary Prediction Dataset is a sample dataset containing information about various professionals, their demographics, and their salaries. This dataset consists of 376  rows and 6 columns.</a:t>
            </a:r>
          </a:p>
        </p:txBody>
      </p:sp>
      <p:grpSp>
        <p:nvGrpSpPr>
          <p:cNvPr name="Group 13" id="13"/>
          <p:cNvGrpSpPr/>
          <p:nvPr/>
        </p:nvGrpSpPr>
        <p:grpSpPr>
          <a:xfrm rot="0">
            <a:off x="10174266" y="5143500"/>
            <a:ext cx="1118450" cy="1068687"/>
            <a:chOff x="0" y="0"/>
            <a:chExt cx="1491267" cy="1424915"/>
          </a:xfrm>
        </p:grpSpPr>
        <p:sp>
          <p:nvSpPr>
            <p:cNvPr name="Freeform 14" id="14"/>
            <p:cNvSpPr/>
            <p:nvPr/>
          </p:nvSpPr>
          <p:spPr>
            <a:xfrm flipH="false" flipV="false" rot="0">
              <a:off x="0" y="195241"/>
              <a:ext cx="1491267" cy="1229674"/>
            </a:xfrm>
            <a:custGeom>
              <a:avLst/>
              <a:gdLst/>
              <a:ahLst/>
              <a:cxnLst/>
              <a:rect r="r" b="b" t="t" l="l"/>
              <a:pathLst>
                <a:path h="1229674" w="1491267">
                  <a:moveTo>
                    <a:pt x="0" y="0"/>
                  </a:moveTo>
                  <a:lnTo>
                    <a:pt x="1491267" y="0"/>
                  </a:lnTo>
                  <a:lnTo>
                    <a:pt x="1491267" y="1229674"/>
                  </a:lnTo>
                  <a:lnTo>
                    <a:pt x="0" y="1229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26549" y="238125"/>
              <a:ext cx="1122891" cy="842872"/>
            </a:xfrm>
            <a:prstGeom prst="rect">
              <a:avLst/>
            </a:prstGeom>
          </p:spPr>
          <p:txBody>
            <a:bodyPr anchor="t" rtlCol="false" tIns="0" lIns="0" bIns="0" rIns="0">
              <a:spAutoFit/>
            </a:bodyPr>
            <a:lstStyle/>
            <a:p>
              <a:pPr algn="ctr" marL="0" indent="0" lvl="0">
                <a:lnSpc>
                  <a:spcPts val="3839"/>
                </a:lnSpc>
                <a:spcBef>
                  <a:spcPct val="0"/>
                </a:spcBef>
              </a:pPr>
              <a:r>
                <a:rPr lang="en-US" sz="5333">
                  <a:solidFill>
                    <a:srgbClr val="FFFFFF"/>
                  </a:solidFill>
                  <a:latin typeface="Montserrat Medium"/>
                </a:rPr>
                <a:t>02</a:t>
              </a:r>
            </a:p>
          </p:txBody>
        </p:sp>
      </p:grpSp>
      <p:grpSp>
        <p:nvGrpSpPr>
          <p:cNvPr name="Group 16" id="16"/>
          <p:cNvGrpSpPr/>
          <p:nvPr/>
        </p:nvGrpSpPr>
        <p:grpSpPr>
          <a:xfrm rot="0">
            <a:off x="1099694" y="6761584"/>
            <a:ext cx="1118450" cy="1068687"/>
            <a:chOff x="0" y="0"/>
            <a:chExt cx="1491267" cy="1424915"/>
          </a:xfrm>
        </p:grpSpPr>
        <p:sp>
          <p:nvSpPr>
            <p:cNvPr name="Freeform 17" id="17"/>
            <p:cNvSpPr/>
            <p:nvPr/>
          </p:nvSpPr>
          <p:spPr>
            <a:xfrm flipH="false" flipV="false" rot="0">
              <a:off x="0" y="195241"/>
              <a:ext cx="1491267" cy="1229674"/>
            </a:xfrm>
            <a:custGeom>
              <a:avLst/>
              <a:gdLst/>
              <a:ahLst/>
              <a:cxnLst/>
              <a:rect r="r" b="b" t="t" l="l"/>
              <a:pathLst>
                <a:path h="1229674" w="1491267">
                  <a:moveTo>
                    <a:pt x="0" y="0"/>
                  </a:moveTo>
                  <a:lnTo>
                    <a:pt x="1491267" y="0"/>
                  </a:lnTo>
                  <a:lnTo>
                    <a:pt x="1491267" y="1229674"/>
                  </a:lnTo>
                  <a:lnTo>
                    <a:pt x="0" y="1229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226549" y="238125"/>
              <a:ext cx="1122891" cy="842872"/>
            </a:xfrm>
            <a:prstGeom prst="rect">
              <a:avLst/>
            </a:prstGeom>
          </p:spPr>
          <p:txBody>
            <a:bodyPr anchor="t" rtlCol="false" tIns="0" lIns="0" bIns="0" rIns="0">
              <a:spAutoFit/>
            </a:bodyPr>
            <a:lstStyle/>
            <a:p>
              <a:pPr algn="ctr" marL="0" indent="0" lvl="0">
                <a:lnSpc>
                  <a:spcPts val="3839"/>
                </a:lnSpc>
                <a:spcBef>
                  <a:spcPct val="0"/>
                </a:spcBef>
              </a:pPr>
              <a:r>
                <a:rPr lang="en-US" sz="5333">
                  <a:solidFill>
                    <a:srgbClr val="FFFFFF"/>
                  </a:solidFill>
                  <a:latin typeface="Montserrat Medium"/>
                </a:rPr>
                <a:t>03</a:t>
              </a:r>
            </a:p>
          </p:txBody>
        </p:sp>
      </p:grpSp>
      <p:grpSp>
        <p:nvGrpSpPr>
          <p:cNvPr name="Group 19" id="19"/>
          <p:cNvGrpSpPr/>
          <p:nvPr/>
        </p:nvGrpSpPr>
        <p:grpSpPr>
          <a:xfrm rot="0">
            <a:off x="1099694" y="8563476"/>
            <a:ext cx="1118450" cy="1068687"/>
            <a:chOff x="0" y="0"/>
            <a:chExt cx="1491267" cy="1424915"/>
          </a:xfrm>
        </p:grpSpPr>
        <p:sp>
          <p:nvSpPr>
            <p:cNvPr name="Freeform 20" id="20"/>
            <p:cNvSpPr/>
            <p:nvPr/>
          </p:nvSpPr>
          <p:spPr>
            <a:xfrm flipH="false" flipV="false" rot="0">
              <a:off x="0" y="195241"/>
              <a:ext cx="1491267" cy="1229674"/>
            </a:xfrm>
            <a:custGeom>
              <a:avLst/>
              <a:gdLst/>
              <a:ahLst/>
              <a:cxnLst/>
              <a:rect r="r" b="b" t="t" l="l"/>
              <a:pathLst>
                <a:path h="1229674" w="1491267">
                  <a:moveTo>
                    <a:pt x="0" y="0"/>
                  </a:moveTo>
                  <a:lnTo>
                    <a:pt x="1491267" y="0"/>
                  </a:lnTo>
                  <a:lnTo>
                    <a:pt x="1491267" y="1229674"/>
                  </a:lnTo>
                  <a:lnTo>
                    <a:pt x="0" y="1229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226549" y="238125"/>
              <a:ext cx="1122891" cy="842872"/>
            </a:xfrm>
            <a:prstGeom prst="rect">
              <a:avLst/>
            </a:prstGeom>
          </p:spPr>
          <p:txBody>
            <a:bodyPr anchor="t" rtlCol="false" tIns="0" lIns="0" bIns="0" rIns="0">
              <a:spAutoFit/>
            </a:bodyPr>
            <a:lstStyle/>
            <a:p>
              <a:pPr algn="ctr" marL="0" indent="0" lvl="0">
                <a:lnSpc>
                  <a:spcPts val="3839"/>
                </a:lnSpc>
                <a:spcBef>
                  <a:spcPct val="0"/>
                </a:spcBef>
              </a:pPr>
              <a:r>
                <a:rPr lang="en-US" sz="5333">
                  <a:solidFill>
                    <a:srgbClr val="FFFFFF"/>
                  </a:solidFill>
                  <a:latin typeface="Montserrat Medium"/>
                </a:rPr>
                <a:t>05</a:t>
              </a:r>
            </a:p>
          </p:txBody>
        </p:sp>
      </p:grpSp>
      <p:grpSp>
        <p:nvGrpSpPr>
          <p:cNvPr name="Group 22" id="22"/>
          <p:cNvGrpSpPr/>
          <p:nvPr/>
        </p:nvGrpSpPr>
        <p:grpSpPr>
          <a:xfrm rot="0">
            <a:off x="10174266" y="6761584"/>
            <a:ext cx="1118450" cy="1068687"/>
            <a:chOff x="0" y="0"/>
            <a:chExt cx="1491267" cy="1424915"/>
          </a:xfrm>
        </p:grpSpPr>
        <p:sp>
          <p:nvSpPr>
            <p:cNvPr name="Freeform 23" id="23"/>
            <p:cNvSpPr/>
            <p:nvPr/>
          </p:nvSpPr>
          <p:spPr>
            <a:xfrm flipH="false" flipV="false" rot="0">
              <a:off x="0" y="195241"/>
              <a:ext cx="1491267" cy="1229674"/>
            </a:xfrm>
            <a:custGeom>
              <a:avLst/>
              <a:gdLst/>
              <a:ahLst/>
              <a:cxnLst/>
              <a:rect r="r" b="b" t="t" l="l"/>
              <a:pathLst>
                <a:path h="1229674" w="1491267">
                  <a:moveTo>
                    <a:pt x="0" y="0"/>
                  </a:moveTo>
                  <a:lnTo>
                    <a:pt x="1491267" y="0"/>
                  </a:lnTo>
                  <a:lnTo>
                    <a:pt x="1491267" y="1229674"/>
                  </a:lnTo>
                  <a:lnTo>
                    <a:pt x="0" y="1229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26549" y="228600"/>
              <a:ext cx="1122891" cy="775820"/>
            </a:xfrm>
            <a:prstGeom prst="rect">
              <a:avLst/>
            </a:prstGeom>
          </p:spPr>
          <p:txBody>
            <a:bodyPr anchor="t" rtlCol="false" tIns="0" lIns="0" bIns="0" rIns="0">
              <a:spAutoFit/>
            </a:bodyPr>
            <a:lstStyle/>
            <a:p>
              <a:pPr algn="ctr" marL="0" indent="0" lvl="0">
                <a:lnSpc>
                  <a:spcPts val="3561"/>
                </a:lnSpc>
                <a:spcBef>
                  <a:spcPct val="0"/>
                </a:spcBef>
              </a:pPr>
              <a:r>
                <a:rPr lang="en-US" sz="4946">
                  <a:solidFill>
                    <a:srgbClr val="FFFFFF"/>
                  </a:solidFill>
                  <a:latin typeface="Montserrat Medium"/>
                </a:rPr>
                <a:t>04</a:t>
              </a:r>
            </a:p>
          </p:txBody>
        </p:sp>
      </p:grpSp>
      <p:grpSp>
        <p:nvGrpSpPr>
          <p:cNvPr name="Group 25" id="25"/>
          <p:cNvGrpSpPr/>
          <p:nvPr/>
        </p:nvGrpSpPr>
        <p:grpSpPr>
          <a:xfrm rot="0">
            <a:off x="10174266" y="8563476"/>
            <a:ext cx="1118450" cy="1068687"/>
            <a:chOff x="0" y="0"/>
            <a:chExt cx="1491267" cy="1424915"/>
          </a:xfrm>
        </p:grpSpPr>
        <p:sp>
          <p:nvSpPr>
            <p:cNvPr name="Freeform 26" id="26"/>
            <p:cNvSpPr/>
            <p:nvPr/>
          </p:nvSpPr>
          <p:spPr>
            <a:xfrm flipH="false" flipV="false" rot="0">
              <a:off x="0" y="195241"/>
              <a:ext cx="1491267" cy="1229674"/>
            </a:xfrm>
            <a:custGeom>
              <a:avLst/>
              <a:gdLst/>
              <a:ahLst/>
              <a:cxnLst/>
              <a:rect r="r" b="b" t="t" l="l"/>
              <a:pathLst>
                <a:path h="1229674" w="1491267">
                  <a:moveTo>
                    <a:pt x="0" y="0"/>
                  </a:moveTo>
                  <a:lnTo>
                    <a:pt x="1491267" y="0"/>
                  </a:lnTo>
                  <a:lnTo>
                    <a:pt x="1491267" y="1229674"/>
                  </a:lnTo>
                  <a:lnTo>
                    <a:pt x="0" y="1229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226549" y="228600"/>
              <a:ext cx="1122891" cy="814111"/>
            </a:xfrm>
            <a:prstGeom prst="rect">
              <a:avLst/>
            </a:prstGeom>
          </p:spPr>
          <p:txBody>
            <a:bodyPr anchor="t" rtlCol="false" tIns="0" lIns="0" bIns="0" rIns="0">
              <a:spAutoFit/>
            </a:bodyPr>
            <a:lstStyle/>
            <a:p>
              <a:pPr algn="ctr" marL="0" indent="0" lvl="0">
                <a:lnSpc>
                  <a:spcPts val="3700"/>
                </a:lnSpc>
                <a:spcBef>
                  <a:spcPct val="0"/>
                </a:spcBef>
              </a:pPr>
              <a:r>
                <a:rPr lang="en-US" sz="5140">
                  <a:solidFill>
                    <a:srgbClr val="FFFFFF"/>
                  </a:solidFill>
                  <a:latin typeface="Montserrat Medium"/>
                </a:rPr>
                <a:t>06</a:t>
              </a:r>
            </a:p>
          </p:txBody>
        </p:sp>
      </p:grpSp>
      <p:sp>
        <p:nvSpPr>
          <p:cNvPr name="TextBox 28" id="28"/>
          <p:cNvSpPr txBox="true"/>
          <p:nvPr/>
        </p:nvSpPr>
        <p:spPr>
          <a:xfrm rot="0">
            <a:off x="11571815" y="5426470"/>
            <a:ext cx="5687485" cy="864696"/>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Montserrat"/>
              </a:rPr>
              <a:t>Gender: Gender of the professional (i.e., Male, Female)</a:t>
            </a:r>
          </a:p>
        </p:txBody>
      </p:sp>
      <p:sp>
        <p:nvSpPr>
          <p:cNvPr name="TextBox 29" id="29"/>
          <p:cNvSpPr txBox="true"/>
          <p:nvPr/>
        </p:nvSpPr>
        <p:spPr>
          <a:xfrm rot="0">
            <a:off x="2481235" y="7044554"/>
            <a:ext cx="7159631" cy="1312371"/>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Montserrat"/>
              </a:rPr>
              <a:t>Education Level: The highest level of education attained by the professional (e.g., Bachelor's, Master's, PhD).</a:t>
            </a:r>
          </a:p>
        </p:txBody>
      </p:sp>
      <p:sp>
        <p:nvSpPr>
          <p:cNvPr name="TextBox 30" id="30"/>
          <p:cNvSpPr txBox="true"/>
          <p:nvPr/>
        </p:nvSpPr>
        <p:spPr>
          <a:xfrm rot="0">
            <a:off x="2481235" y="9006927"/>
            <a:ext cx="7159631" cy="864696"/>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Montserrat"/>
              </a:rPr>
              <a:t>Years of Experience: The number of years the professional has been working in their field.</a:t>
            </a:r>
          </a:p>
        </p:txBody>
      </p:sp>
      <p:sp>
        <p:nvSpPr>
          <p:cNvPr name="TextBox 31" id="31"/>
          <p:cNvSpPr txBox="true"/>
          <p:nvPr/>
        </p:nvSpPr>
        <p:spPr>
          <a:xfrm rot="0">
            <a:off x="11571815" y="7075939"/>
            <a:ext cx="5687485" cy="1312371"/>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Montserrat"/>
              </a:rPr>
              <a:t>Job Title: The job title of the professional (e.g., Software Engineer, Data Analyst).</a:t>
            </a:r>
          </a:p>
        </p:txBody>
      </p:sp>
      <p:sp>
        <p:nvSpPr>
          <p:cNvPr name="TextBox 32" id="32"/>
          <p:cNvSpPr txBox="true"/>
          <p:nvPr/>
        </p:nvSpPr>
        <p:spPr>
          <a:xfrm rot="0">
            <a:off x="11571815" y="8846447"/>
            <a:ext cx="5687485" cy="864696"/>
          </a:xfrm>
          <a:prstGeom prst="rect">
            <a:avLst/>
          </a:prstGeom>
        </p:spPr>
        <p:txBody>
          <a:bodyPr anchor="t" rtlCol="false" tIns="0" lIns="0" bIns="0" rIns="0">
            <a:spAutoFit/>
          </a:bodyPr>
          <a:lstStyle/>
          <a:p>
            <a:pPr algn="l" marL="471059" indent="-235530" lvl="1">
              <a:lnSpc>
                <a:spcPts val="3534"/>
              </a:lnSpc>
              <a:buFont typeface="Arial"/>
              <a:buChar char="•"/>
            </a:pPr>
            <a:r>
              <a:rPr lang="en-US" sz="2181">
                <a:solidFill>
                  <a:srgbClr val="FFFFFF"/>
                </a:solidFill>
                <a:latin typeface="Montserrat"/>
              </a:rPr>
              <a:t>Salary: The annual salary of the professional in dollars.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grpSp>
        <p:nvGrpSpPr>
          <p:cNvPr name="Group 5" id="5"/>
          <p:cNvGrpSpPr/>
          <p:nvPr/>
        </p:nvGrpSpPr>
        <p:grpSpPr>
          <a:xfrm rot="0">
            <a:off x="439354" y="2124068"/>
            <a:ext cx="8704646" cy="6572855"/>
            <a:chOff x="0" y="0"/>
            <a:chExt cx="11606194" cy="8763807"/>
          </a:xfrm>
        </p:grpSpPr>
        <p:sp>
          <p:nvSpPr>
            <p:cNvPr name="TextBox 6" id="6"/>
            <p:cNvSpPr txBox="true"/>
            <p:nvPr/>
          </p:nvSpPr>
          <p:spPr>
            <a:xfrm rot="0">
              <a:off x="0" y="200025"/>
              <a:ext cx="11393337" cy="3993489"/>
            </a:xfrm>
            <a:prstGeom prst="rect">
              <a:avLst/>
            </a:prstGeom>
          </p:spPr>
          <p:txBody>
            <a:bodyPr anchor="t" rtlCol="false" tIns="0" lIns="0" bIns="0" rIns="0">
              <a:spAutoFit/>
            </a:bodyPr>
            <a:lstStyle/>
            <a:p>
              <a:pPr algn="ctr" marL="0" indent="0" lvl="0">
                <a:lnSpc>
                  <a:spcPts val="3284"/>
                </a:lnSpc>
                <a:spcBef>
                  <a:spcPct val="0"/>
                </a:spcBef>
              </a:pPr>
              <a:r>
                <a:rPr lang="en-US" sz="4562">
                  <a:solidFill>
                    <a:srgbClr val="000000"/>
                  </a:solidFill>
                  <a:latin typeface="Computer Says No"/>
                </a:rPr>
                <a:t>The dataset underwent analysis with several machine learning algorithms like Linear Regression, Random Forest Regression, and Gradient Boosting Regression. Out of these, Random Forest Regression showed the most accurate performance in forecasting job salaries using different features.</a:t>
              </a:r>
            </a:p>
          </p:txBody>
        </p:sp>
        <p:sp>
          <p:nvSpPr>
            <p:cNvPr name="TextBox 7" id="7"/>
            <p:cNvSpPr txBox="true"/>
            <p:nvPr/>
          </p:nvSpPr>
          <p:spPr>
            <a:xfrm rot="0">
              <a:off x="212857" y="4770319"/>
              <a:ext cx="11393337" cy="3993489"/>
            </a:xfrm>
            <a:prstGeom prst="rect">
              <a:avLst/>
            </a:prstGeom>
          </p:spPr>
          <p:txBody>
            <a:bodyPr anchor="t" rtlCol="false" tIns="0" lIns="0" bIns="0" rIns="0">
              <a:spAutoFit/>
            </a:bodyPr>
            <a:lstStyle/>
            <a:p>
              <a:pPr algn="ctr" marL="0" indent="0" lvl="0">
                <a:lnSpc>
                  <a:spcPts val="3284"/>
                </a:lnSpc>
                <a:spcBef>
                  <a:spcPct val="0"/>
                </a:spcBef>
              </a:pPr>
              <a:r>
                <a:rPr lang="en-US" sz="4562">
                  <a:solidFill>
                    <a:srgbClr val="000000"/>
                  </a:solidFill>
                  <a:latin typeface="Computer Says No"/>
                </a:rPr>
                <a:t>The Random Forest algorithm excelled in accuracy, resilience against overfitting, and managing intricate, non-linear connections between features and the target variable (salary). As a result, Random Forest Regression was chosen as the primary algorithm for forecasting job salaries in this study.</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94CEC"/>
        </a:solidFill>
      </p:bgPr>
    </p:bg>
    <p:spTree>
      <p:nvGrpSpPr>
        <p:cNvPr id="1" name=""/>
        <p:cNvGrpSpPr/>
        <p:nvPr/>
      </p:nvGrpSpPr>
      <p:grpSpPr>
        <a:xfrm>
          <a:off x="0" y="0"/>
          <a:ext cx="0" cy="0"/>
          <a:chOff x="0" y="0"/>
          <a:chExt cx="0" cy="0"/>
        </a:xfrm>
      </p:grpSpPr>
      <p:grpSp>
        <p:nvGrpSpPr>
          <p:cNvPr name="Group 2" id="2"/>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222735" y="2376721"/>
            <a:ext cx="8652476" cy="1027455"/>
          </a:xfrm>
          <a:prstGeom prst="rect">
            <a:avLst/>
          </a:prstGeom>
        </p:spPr>
        <p:txBody>
          <a:bodyPr anchor="t" rtlCol="false" tIns="0" lIns="0" bIns="0" rIns="0">
            <a:spAutoFit/>
          </a:bodyPr>
          <a:lstStyle/>
          <a:p>
            <a:pPr algn="l" marL="0" indent="0" lvl="0">
              <a:lnSpc>
                <a:spcPts val="6847"/>
              </a:lnSpc>
              <a:spcBef>
                <a:spcPct val="0"/>
              </a:spcBef>
            </a:pPr>
            <a:r>
              <a:rPr lang="en-US" sz="9510">
                <a:solidFill>
                  <a:srgbClr val="FFFFFF"/>
                </a:solidFill>
                <a:latin typeface="Neue Machina Ultra-Bold"/>
              </a:rPr>
              <a:t>Conclusion :</a:t>
            </a:r>
          </a:p>
        </p:txBody>
      </p:sp>
      <p:sp>
        <p:nvSpPr>
          <p:cNvPr name="TextBox 5" id="5"/>
          <p:cNvSpPr txBox="true"/>
          <p:nvPr/>
        </p:nvSpPr>
        <p:spPr>
          <a:xfrm rot="0">
            <a:off x="7789106" y="3332634"/>
            <a:ext cx="8223524" cy="6234997"/>
          </a:xfrm>
          <a:prstGeom prst="rect">
            <a:avLst/>
          </a:prstGeom>
        </p:spPr>
        <p:txBody>
          <a:bodyPr anchor="t" rtlCol="false" tIns="0" lIns="0" bIns="0" rIns="0">
            <a:spAutoFit/>
          </a:bodyPr>
          <a:lstStyle/>
          <a:p>
            <a:pPr algn="l">
              <a:lnSpc>
                <a:spcPts val="3589"/>
              </a:lnSpc>
            </a:pPr>
            <a:r>
              <a:rPr lang="en-US" sz="2215">
                <a:solidFill>
                  <a:srgbClr val="FFFFFF"/>
                </a:solidFill>
                <a:latin typeface="Montserrat"/>
              </a:rPr>
              <a:t>Robustness to Overfitting: Unlike individual decision trees, Random Forest is less prone to overfitting. This makes it more reliable when applied to new, unseen data.</a:t>
            </a:r>
          </a:p>
          <a:p>
            <a:pPr algn="l">
              <a:lnSpc>
                <a:spcPts val="3589"/>
              </a:lnSpc>
            </a:pPr>
            <a:r>
              <a:rPr lang="en-US" sz="2215">
                <a:solidFill>
                  <a:srgbClr val="FFFFFF"/>
                </a:solidFill>
                <a:latin typeface="Montserrat"/>
              </a:rPr>
              <a:t>Handles Non-linear Relationships: Random Forest can capture complex, non-linear relationships between features and the target variable, making it suitable for diverse datasets.</a:t>
            </a:r>
          </a:p>
          <a:p>
            <a:pPr algn="l">
              <a:lnSpc>
                <a:spcPts val="3589"/>
              </a:lnSpc>
            </a:pPr>
            <a:r>
              <a:rPr lang="en-US" sz="2215">
                <a:solidFill>
                  <a:srgbClr val="FFFFFF"/>
                </a:solidFill>
                <a:latin typeface="Montserrat"/>
              </a:rPr>
              <a:t>Handles Missing Values: It can handle missing data effectively without requiring imputation, which simplifies the preprocessing step.</a:t>
            </a:r>
          </a:p>
          <a:p>
            <a:pPr algn="l">
              <a:lnSpc>
                <a:spcPts val="3589"/>
              </a:lnSpc>
            </a:pPr>
            <a:r>
              <a:rPr lang="en-US" sz="2215">
                <a:solidFill>
                  <a:srgbClr val="FFFFFF"/>
                </a:solidFill>
                <a:latin typeface="Montserrat"/>
              </a:rPr>
              <a:t>It effectively handled the complexity of our data and provided reliable predictions. Therefore, we chose Random Forest as the best algorithm for our predictive modeling task</a:t>
            </a:r>
          </a:p>
        </p:txBody>
      </p:sp>
      <p:sp>
        <p:nvSpPr>
          <p:cNvPr name="Freeform 6" id="6"/>
          <p:cNvSpPr/>
          <p:nvPr/>
        </p:nvSpPr>
        <p:spPr>
          <a:xfrm flipH="true" flipV="false" rot="0">
            <a:off x="15728157" y="8301728"/>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7" id="7"/>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9" id="9"/>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Freeform 10" id="10"/>
          <p:cNvSpPr/>
          <p:nvPr/>
        </p:nvSpPr>
        <p:spPr>
          <a:xfrm flipH="false" flipV="false" rot="0">
            <a:off x="16660735" y="1593934"/>
            <a:ext cx="8339294" cy="7136224"/>
          </a:xfrm>
          <a:custGeom>
            <a:avLst/>
            <a:gdLst/>
            <a:ahLst/>
            <a:cxnLst/>
            <a:rect r="r" b="b" t="t" l="l"/>
            <a:pathLst>
              <a:path h="7136224" w="8339294">
                <a:moveTo>
                  <a:pt x="0" y="0"/>
                </a:moveTo>
                <a:lnTo>
                  <a:pt x="8339294" y="0"/>
                </a:lnTo>
                <a:lnTo>
                  <a:pt x="8339294" y="7136224"/>
                </a:lnTo>
                <a:lnTo>
                  <a:pt x="0" y="7136224"/>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4499239" y="3470534"/>
            <a:ext cx="9289521" cy="1685570"/>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About Us</a:t>
            </a:r>
          </a:p>
        </p:txBody>
      </p:sp>
      <p:sp>
        <p:nvSpPr>
          <p:cNvPr name="TextBox 8" id="8"/>
          <p:cNvSpPr txBox="true"/>
          <p:nvPr/>
        </p:nvSpPr>
        <p:spPr>
          <a:xfrm rot="0">
            <a:off x="5280741" y="5347776"/>
            <a:ext cx="7726517" cy="2031409"/>
          </a:xfrm>
          <a:prstGeom prst="rect">
            <a:avLst/>
          </a:prstGeom>
        </p:spPr>
        <p:txBody>
          <a:bodyPr anchor="t" rtlCol="false" tIns="0" lIns="0" bIns="0" rIns="0">
            <a:spAutoFit/>
          </a:bodyPr>
          <a:lstStyle/>
          <a:p>
            <a:pPr algn="ctr">
              <a:lnSpc>
                <a:spcPts val="4057"/>
              </a:lnSpc>
            </a:pPr>
            <a:r>
              <a:rPr lang="en-US" sz="2898">
                <a:solidFill>
                  <a:srgbClr val="FFFFFF"/>
                </a:solidFill>
                <a:latin typeface="Montserrat"/>
              </a:rPr>
              <a:t>We've advanced beyond incremental efficiencies to bring intelligence to the core of everything that matters most to your enterprise.</a:t>
            </a:r>
          </a:p>
        </p:txBody>
      </p:sp>
      <p:sp>
        <p:nvSpPr>
          <p:cNvPr name="TextBox 9" id="9"/>
          <p:cNvSpPr txBox="true"/>
          <p:nvPr/>
        </p:nvSpPr>
        <p:spPr>
          <a:xfrm rot="0">
            <a:off x="9081196" y="8881373"/>
            <a:ext cx="8838605" cy="1093834"/>
          </a:xfrm>
          <a:prstGeom prst="rect">
            <a:avLst/>
          </a:prstGeom>
        </p:spPr>
        <p:txBody>
          <a:bodyPr anchor="t" rtlCol="false" tIns="0" lIns="0" bIns="0" rIns="0">
            <a:spAutoFit/>
          </a:bodyPr>
          <a:lstStyle/>
          <a:p>
            <a:pPr algn="ctr" marL="0" indent="0" lvl="0">
              <a:lnSpc>
                <a:spcPts val="4284"/>
              </a:lnSpc>
              <a:spcBef>
                <a:spcPct val="0"/>
              </a:spcBef>
            </a:pPr>
            <a:r>
              <a:rPr lang="en-US" sz="3060">
                <a:solidFill>
                  <a:srgbClr val="FFFFFF"/>
                </a:solidFill>
                <a:latin typeface="Poppins"/>
              </a:rPr>
              <a:t>By: Mohammad_Aljabali, Mahmoud_Haddad</a:t>
            </a:r>
          </a:p>
          <a:p>
            <a:pPr algn="ctr">
              <a:lnSpc>
                <a:spcPts val="4284"/>
              </a:lnSpc>
              <a:spcBef>
                <a:spcPct val="0"/>
              </a:spcBef>
            </a:pPr>
            <a:r>
              <a:rPr lang="en-US" sz="3060">
                <a:solidFill>
                  <a:srgbClr val="FFFFFF"/>
                </a:solidFill>
                <a:latin typeface="Poppins"/>
              </a:rPr>
              <a:t>Mohammad_ALenabey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DAGGlPHtUfg</dc:identifier>
  <dcterms:modified xsi:type="dcterms:W3CDTF">2011-08-01T06:04:30Z</dcterms:modified>
  <cp:revision>1</cp:revision>
  <dc:title>mac</dc:title>
</cp:coreProperties>
</file>